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71" r:id="rId4"/>
    <p:sldId id="257" r:id="rId5"/>
    <p:sldId id="259" r:id="rId6"/>
    <p:sldId id="267" r:id="rId7"/>
    <p:sldId id="260" r:id="rId8"/>
    <p:sldId id="261" r:id="rId9"/>
    <p:sldId id="262" r:id="rId10"/>
    <p:sldId id="263" r:id="rId11"/>
    <p:sldId id="264" r:id="rId12"/>
    <p:sldId id="265" r:id="rId13"/>
    <p:sldId id="266" r:id="rId14"/>
    <p:sldId id="268" r:id="rId15"/>
    <p:sldId id="272" r:id="rId16"/>
    <p:sldId id="269"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napToObjects="1">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295400"/>
            <a:ext cx="8228013" cy="1927225"/>
          </a:xfrm>
        </p:spPr>
        <p:txBody>
          <a:bodyPr tIns="0" bIns="0" anchor="b" anchorCtr="0"/>
          <a:lstStyle>
            <a:lvl1pPr>
              <a:defRPr sz="6000">
                <a:solidFill>
                  <a:schemeClr val="bg1"/>
                </a:solidFill>
              </a:defRPr>
            </a:lvl1pPr>
          </a:lstStyle>
          <a:p>
            <a:r>
              <a:rPr lang="en-US" smtClean="0"/>
              <a:t>Образец заголовка</a:t>
            </a:r>
            <a:endParaRPr/>
          </a:p>
        </p:txBody>
      </p:sp>
      <p:sp>
        <p:nvSpPr>
          <p:cNvPr id="3" name="Subtitle 2"/>
          <p:cNvSpPr>
            <a:spLocks noGrp="1"/>
          </p:cNvSpPr>
          <p:nvPr>
            <p:ph type="subTitle" idx="1"/>
          </p:nvPr>
        </p:nvSpPr>
        <p:spPr>
          <a:xfrm>
            <a:off x="457199" y="3307976"/>
            <a:ext cx="8228013" cy="1066800"/>
          </a:xfrm>
        </p:spPr>
        <p:txBody>
          <a:bodyPr tIns="0" bIns="0"/>
          <a:lstStyle>
            <a:lvl1pPr marL="0" indent="0" algn="ctr">
              <a:spcBef>
                <a:spcPts val="300"/>
              </a:spcBef>
              <a:buNone/>
              <a:defRPr sz="18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Образец подзаголовка</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Пустой">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9BC7E7-EA8E-4DA7-915E-CC098D9BADCB}" type="datetimeFigureOut">
              <a:rPr lang="en-US" smtClean="0"/>
              <a:pPr/>
              <a:t>3/19/2020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2F5E10-5301-4EE6-90D2-A6C4A3F62BE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1"/>
            <a:ext cx="3509683" cy="2209800"/>
          </a:xfrm>
        </p:spPr>
        <p:txBody>
          <a:bodyPr anchor="b"/>
          <a:lstStyle>
            <a:lvl1pPr algn="l">
              <a:defRPr sz="4400" b="0"/>
            </a:lvl1pPr>
          </a:lstStyle>
          <a:p>
            <a:r>
              <a:rPr lang="en-US" smtClean="0"/>
              <a:t>Образец заголовка</a:t>
            </a:r>
            <a:endParaRPr/>
          </a:p>
        </p:txBody>
      </p:sp>
      <p:sp>
        <p:nvSpPr>
          <p:cNvPr id="3" name="Content Placeholder 2"/>
          <p:cNvSpPr>
            <a:spLocks noGrp="1"/>
          </p:cNvSpPr>
          <p:nvPr>
            <p:ph idx="1"/>
          </p:nvPr>
        </p:nvSpPr>
        <p:spPr>
          <a:xfrm>
            <a:off x="5029200" y="273050"/>
            <a:ext cx="3657600" cy="5853113"/>
          </a:xfrm>
        </p:spPr>
        <p:txBody>
          <a:bodyPr>
            <a:normAutofit/>
          </a:bodyPr>
          <a:lstStyle>
            <a:lvl1pPr>
              <a:defRPr sz="2200"/>
            </a:lvl1pPr>
            <a:lvl2pPr>
              <a:defRPr sz="20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4" name="Text Placeholder 3"/>
          <p:cNvSpPr>
            <a:spLocks noGrp="1"/>
          </p:cNvSpPr>
          <p:nvPr>
            <p:ph type="body" sz="half" idx="2"/>
          </p:nvPr>
        </p:nvSpPr>
        <p:spPr>
          <a:xfrm>
            <a:off x="457199" y="2649071"/>
            <a:ext cx="3509683" cy="3388192"/>
          </a:xfrm>
        </p:spPr>
        <p:txBody>
          <a:bodyPr>
            <a:normAutofit/>
          </a:bodyPr>
          <a:lstStyle>
            <a:lvl1pPr marL="0" indent="0">
              <a:spcBef>
                <a:spcPts val="600"/>
              </a:spcBef>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Образец текста</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Рисунок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en-US" smtClean="0"/>
              <a:t>Образец заголовка</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Образец текста</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a:t>
            </a:fld>
            <a:endParaRPr lang="en-US"/>
          </a:p>
        </p:txBody>
      </p:sp>
      <p:sp>
        <p:nvSpPr>
          <p:cNvPr id="9" name="Picture Placeholder 8"/>
          <p:cNvSpPr>
            <a:spLocks noGrp="1"/>
          </p:cNvSpPr>
          <p:nvPr>
            <p:ph type="pic" sz="quarter" idx="13"/>
          </p:nvPr>
        </p:nvSpPr>
        <p:spPr>
          <a:xfrm>
            <a:off x="228600" y="1143000"/>
            <a:ext cx="4267200" cy="4267200"/>
          </a:xfrm>
          <a:prstGeom prst="ellipse">
            <a:avLst/>
          </a:prstGeom>
          <a:ln w="28575">
            <a:solidFill>
              <a:schemeClr val="accent1"/>
            </a:solidFill>
          </a:ln>
        </p:spPr>
        <p:txBody>
          <a:bodyPr/>
          <a:lstStyle>
            <a:lvl1pPr marL="0" indent="0">
              <a:buNone/>
              <a:defRPr>
                <a:solidFill>
                  <a:schemeClr val="bg1"/>
                </a:solidFill>
              </a:defRPr>
            </a:lvl1pPr>
          </a:lstStyle>
          <a:p>
            <a:r>
              <a:rPr lang="en-US" smtClean="0"/>
              <a:t>Чтобы добавить рисунок, перетащите его на заполнитель или щелкните значок</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рисунка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en-US" smtClean="0"/>
              <a:t>Образец заголовка</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Образец текста</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a:t>
            </a:fld>
            <a:endParaRPr lang="en-US"/>
          </a:p>
        </p:txBody>
      </p:sp>
      <p:sp>
        <p:nvSpPr>
          <p:cNvPr id="9" name="Picture Placeholder 8"/>
          <p:cNvSpPr>
            <a:spLocks noGrp="1"/>
          </p:cNvSpPr>
          <p:nvPr>
            <p:ph type="pic" sz="quarter" idx="13"/>
          </p:nvPr>
        </p:nvSpPr>
        <p:spPr>
          <a:xfrm>
            <a:off x="990600" y="2590800"/>
            <a:ext cx="3505200" cy="3505200"/>
          </a:xfrm>
          <a:prstGeom prst="ellipse">
            <a:avLst/>
          </a:prstGeom>
          <a:ln w="28575">
            <a:solidFill>
              <a:schemeClr val="accent1"/>
            </a:solidFill>
          </a:ln>
        </p:spPr>
        <p:txBody>
          <a:bodyPr/>
          <a:lstStyle>
            <a:lvl1pPr marL="0" indent="0">
              <a:buNone/>
              <a:defRPr>
                <a:solidFill>
                  <a:schemeClr val="bg1"/>
                </a:solidFill>
              </a:defRPr>
            </a:lvl1pPr>
          </a:lstStyle>
          <a:p>
            <a:r>
              <a:rPr lang="en-US" smtClean="0"/>
              <a:t>Чтобы добавить рисунок, перетащите его на заполнитель или щелкните значок</a:t>
            </a:r>
            <a:endParaRPr/>
          </a:p>
        </p:txBody>
      </p:sp>
      <p:sp>
        <p:nvSpPr>
          <p:cNvPr id="8" name="Picture Placeholder 8"/>
          <p:cNvSpPr>
            <a:spLocks noGrp="1"/>
          </p:cNvSpPr>
          <p:nvPr>
            <p:ph type="pic" sz="quarter" idx="14"/>
          </p:nvPr>
        </p:nvSpPr>
        <p:spPr>
          <a:xfrm>
            <a:off x="2479675" y="1260475"/>
            <a:ext cx="1254125" cy="1254125"/>
          </a:xfrm>
          <a:prstGeom prst="ellipse">
            <a:avLst/>
          </a:prstGeom>
          <a:ln w="28575">
            <a:solidFill>
              <a:schemeClr val="accent1"/>
            </a:solidFill>
          </a:ln>
        </p:spPr>
        <p:txBody>
          <a:bodyPr>
            <a:normAutofit/>
          </a:bodyPr>
          <a:lstStyle>
            <a:lvl1pPr marL="0" indent="0">
              <a:buNone/>
              <a:defRPr sz="1400">
                <a:solidFill>
                  <a:schemeClr val="bg1"/>
                </a:solidFill>
              </a:defRPr>
            </a:lvl1pPr>
          </a:lstStyle>
          <a:p>
            <a:r>
              <a:rPr lang="en-US" smtClean="0"/>
              <a:t>Чтобы добавить рисунок, перетащите его на заполнитель или щелкните значок</a:t>
            </a:r>
            <a:endParaRPr/>
          </a:p>
        </p:txBody>
      </p:sp>
      <p:sp>
        <p:nvSpPr>
          <p:cNvPr id="10" name="Picture Placeholder 8"/>
          <p:cNvSpPr>
            <a:spLocks noGrp="1"/>
          </p:cNvSpPr>
          <p:nvPr>
            <p:ph type="pic" sz="quarter" idx="15"/>
          </p:nvPr>
        </p:nvSpPr>
        <p:spPr>
          <a:xfrm>
            <a:off x="269875" y="762000"/>
            <a:ext cx="2092325" cy="2092325"/>
          </a:xfrm>
          <a:prstGeom prst="ellipse">
            <a:avLst/>
          </a:prstGeom>
          <a:ln w="28575">
            <a:solidFill>
              <a:schemeClr val="accent1"/>
            </a:solidFill>
          </a:ln>
        </p:spPr>
        <p:txBody>
          <a:bodyPr>
            <a:normAutofit/>
          </a:bodyPr>
          <a:lstStyle>
            <a:lvl1pPr marL="0" indent="0">
              <a:buNone/>
              <a:defRPr sz="1800">
                <a:solidFill>
                  <a:schemeClr val="bg1"/>
                </a:solidFill>
              </a:defRPr>
            </a:lvl1pPr>
          </a:lstStyle>
          <a:p>
            <a:r>
              <a:rPr lang="en-US" smtClean="0"/>
              <a:t>Чтобы добавить рисунок, перетащите его на заполнитель или щелкните значок</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Образец заголовка</a:t>
            </a:r>
            <a:endParaRPr/>
          </a:p>
        </p:txBody>
      </p:sp>
      <p:sp>
        <p:nvSpPr>
          <p:cNvPr id="3" name="Vertical Text Placeholder 2"/>
          <p:cNvSpPr>
            <a:spLocks noGrp="1"/>
          </p:cNvSpPr>
          <p:nvPr>
            <p:ph type="body" orient="vert" idx="1"/>
          </p:nvPr>
        </p:nvSpPr>
        <p:spPr>
          <a:xfrm>
            <a:off x="457200" y="2568388"/>
            <a:ext cx="8228013" cy="3468875"/>
          </a:xfrm>
        </p:spPr>
        <p:txBody>
          <a:bodyPr vert="eaVert"/>
          <a:lstStyle>
            <a:lvl5pPr>
              <a:defRPr/>
            </a:lvl5pPr>
            <a:lvl6pPr marL="1719072">
              <a:defRPr/>
            </a:lvl6pPr>
            <a:lvl7pPr marL="1719072">
              <a:defRPr/>
            </a:lvl7pPr>
            <a:lvl8pPr marL="1719072">
              <a:defRPr/>
            </a:lvl8pPr>
            <a:lvl9pPr marL="1719072">
              <a:defRPr/>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274638"/>
            <a:ext cx="1524000" cy="5851525"/>
          </a:xfrm>
        </p:spPr>
        <p:txBody>
          <a:bodyPr vert="eaVert" anchor="t" anchorCtr="0"/>
          <a:lstStyle/>
          <a:p>
            <a:r>
              <a:rPr lang="en-US" smtClean="0"/>
              <a:t>Образец заголовка</a:t>
            </a:r>
            <a:endParaRPr/>
          </a:p>
        </p:txBody>
      </p:sp>
      <p:sp>
        <p:nvSpPr>
          <p:cNvPr id="3" name="Vertical Text Placeholder 2"/>
          <p:cNvSpPr>
            <a:spLocks noGrp="1"/>
          </p:cNvSpPr>
          <p:nvPr>
            <p:ph type="body" orient="vert" idx="1"/>
          </p:nvPr>
        </p:nvSpPr>
        <p:spPr>
          <a:xfrm>
            <a:off x="457200" y="416859"/>
            <a:ext cx="6019800" cy="5615642"/>
          </a:xfrm>
        </p:spPr>
        <p:txBody>
          <a:bodyPr vert="eaVert"/>
          <a:lstStyle>
            <a:lvl5pPr>
              <a:defRPr/>
            </a:lvl5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Заключени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9BC7E7-EA8E-4DA7-915E-CC098D9BADCB}" type="datetimeFigureOut">
              <a:rPr lang="en-US" smtClean="0"/>
              <a:pPr/>
              <a:t>3/19/2020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2F5E10-5301-4EE6-90D2-A6C4A3F62BE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Образец заголовка</a:t>
            </a:r>
            <a:endParaRPr/>
          </a:p>
        </p:txBody>
      </p:sp>
      <p:sp>
        <p:nvSpPr>
          <p:cNvPr id="3" name="Content Placeholder 2"/>
          <p:cNvSpPr>
            <a:spLocks noGrp="1"/>
          </p:cNvSpPr>
          <p:nvPr>
            <p:ph idx="1"/>
          </p:nvPr>
        </p:nvSpPr>
        <p:spPr/>
        <p:txBody>
          <a:bodyPr/>
          <a:lstStyle>
            <a:lvl5pPr>
              <a:defRPr/>
            </a:lvl5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36694"/>
            <a:ext cx="6400800" cy="1362075"/>
          </a:xfrm>
        </p:spPr>
        <p:txBody>
          <a:bodyPr anchor="b" anchorCtr="0"/>
          <a:lstStyle>
            <a:lvl1pPr algn="r">
              <a:defRPr sz="4600" b="0" cap="none" baseline="0"/>
            </a:lvl1pPr>
          </a:lstStyle>
          <a:p>
            <a:r>
              <a:rPr lang="en-US" smtClean="0"/>
              <a:t>Образец заголовка</a:t>
            </a:r>
            <a:endParaRPr/>
          </a:p>
        </p:txBody>
      </p:sp>
      <p:sp>
        <p:nvSpPr>
          <p:cNvPr id="3" name="Text Placeholder 2"/>
          <p:cNvSpPr>
            <a:spLocks noGrp="1"/>
          </p:cNvSpPr>
          <p:nvPr>
            <p:ph type="body" idx="1"/>
          </p:nvPr>
        </p:nvSpPr>
        <p:spPr>
          <a:xfrm>
            <a:off x="1676399" y="3609695"/>
            <a:ext cx="5181601" cy="1500187"/>
          </a:xfrm>
        </p:spPr>
        <p:txBody>
          <a:bodyPr anchor="t" anchorCtr="0"/>
          <a:lstStyle>
            <a:lvl1pPr marL="0" indent="0" algn="r">
              <a:spcBef>
                <a:spcPts val="300"/>
              </a:spcBef>
              <a:buNone/>
              <a:defRPr sz="1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Образец текста</a:t>
            </a:r>
          </a:p>
        </p:txBody>
      </p:sp>
      <p:sp>
        <p:nvSpPr>
          <p:cNvPr id="4" name="Date Placeholder 3"/>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pPr/>
              <a:t>3/19/2020</a:t>
            </a:fld>
            <a:endParaRPr lang="en-US"/>
          </a:p>
        </p:txBody>
      </p:sp>
      <p:sp>
        <p:nvSpPr>
          <p:cNvPr id="5" name="Footer Placeholder 4"/>
          <p:cNvSpPr>
            <a:spLocks noGrp="1"/>
          </p:cNvSpPr>
          <p:nvPr>
            <p:ph type="ftr" sz="quarter" idx="11"/>
          </p:nvPr>
        </p:nvSpPr>
        <p:spPr>
          <a:xfrm>
            <a:off x="7238999" y="6356350"/>
            <a:ext cx="1446213" cy="365125"/>
          </a:xfrm>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F2F5E10-5301-4EE6-90D2-A6C4A3F62BED}" type="slidenum">
              <a:rPr lang="en-US" smtClean="0"/>
              <a:pPr/>
              <a:t>‹#›</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Образец заголовка</a:t>
            </a:r>
            <a:endParaRPr/>
          </a:p>
        </p:txBody>
      </p:sp>
      <p:sp>
        <p:nvSpPr>
          <p:cNvPr id="3" name="Content Placeholder 2"/>
          <p:cNvSpPr>
            <a:spLocks noGrp="1"/>
          </p:cNvSpPr>
          <p:nvPr>
            <p:ph sz="half" idx="1"/>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4" name="Content Placeholder 3"/>
          <p:cNvSpPr>
            <a:spLocks noGrp="1"/>
          </p:cNvSpPr>
          <p:nvPr>
            <p:ph sz="half" idx="2"/>
          </p:nvPr>
        </p:nvSpPr>
        <p:spPr>
          <a:xfrm>
            <a:off x="4634753" y="2784475"/>
            <a:ext cx="3767328" cy="3252788"/>
          </a:xfrm>
        </p:spPr>
        <p:txBody>
          <a:bodyPr/>
          <a:lstStyle>
            <a:lvl1pPr>
              <a:defRPr sz="1800"/>
            </a:lvl1pPr>
            <a:lvl2pPr>
              <a:defRPr sz="1800"/>
            </a:lvl2pPr>
            <a:lvl3pPr>
              <a:defRPr sz="1800"/>
            </a:lvl3pPr>
            <a:lvl4pPr>
              <a:defRPr sz="1800"/>
            </a:lvl4pPr>
            <a:lvl5pPr>
              <a:defRPr sz="1800"/>
            </a:lvl5pPr>
            <a:lvl6pPr marL="1946275" indent="-227013">
              <a:tabLst/>
              <a:defRPr sz="1600"/>
            </a:lvl6pPr>
            <a:lvl7pPr marL="2173288" indent="-227013">
              <a:tabLst/>
              <a:defRPr sz="1600"/>
            </a:lvl7pPr>
            <a:lvl8pPr marL="2398713" indent="-227013">
              <a:tabLst/>
              <a:defRPr sz="1600"/>
            </a:lvl8pPr>
            <a:lvl9pPr marL="2625725" indent="-227013">
              <a:tabLst/>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Образец заголовка</a:t>
            </a:r>
            <a:endParaRPr/>
          </a:p>
        </p:txBody>
      </p:sp>
      <p:sp>
        <p:nvSpPr>
          <p:cNvPr id="3" name="Text Placeholder 2"/>
          <p:cNvSpPr>
            <a:spLocks noGrp="1"/>
          </p:cNvSpPr>
          <p:nvPr>
            <p:ph type="body" idx="1"/>
          </p:nvPr>
        </p:nvSpPr>
        <p:spPr>
          <a:xfrm>
            <a:off x="740664"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Образец текста</a:t>
            </a:r>
          </a:p>
        </p:txBody>
      </p:sp>
      <p:sp>
        <p:nvSpPr>
          <p:cNvPr id="4" name="Content Placeholder 3"/>
          <p:cNvSpPr>
            <a:spLocks noGrp="1"/>
          </p:cNvSpPr>
          <p:nvPr>
            <p:ph sz="half" idx="2"/>
          </p:nvPr>
        </p:nvSpPr>
        <p:spPr>
          <a:xfrm>
            <a:off x="740664"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5" name="Text Placeholder 4"/>
          <p:cNvSpPr>
            <a:spLocks noGrp="1"/>
          </p:cNvSpPr>
          <p:nvPr>
            <p:ph type="body" sz="quarter" idx="3"/>
          </p:nvPr>
        </p:nvSpPr>
        <p:spPr>
          <a:xfrm>
            <a:off x="4631578"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Образец текста</a:t>
            </a:r>
          </a:p>
        </p:txBody>
      </p:sp>
      <p:sp>
        <p:nvSpPr>
          <p:cNvPr id="6" name="Content Placeholder 5"/>
          <p:cNvSpPr>
            <a:spLocks noGrp="1"/>
          </p:cNvSpPr>
          <p:nvPr>
            <p:ph sz="quarter" idx="4"/>
          </p:nvPr>
        </p:nvSpPr>
        <p:spPr>
          <a:xfrm>
            <a:off x="4631578"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7" name="Date Placeholder 6"/>
          <p:cNvSpPr>
            <a:spLocks noGrp="1"/>
          </p:cNvSpPr>
          <p:nvPr>
            <p:ph type="dt" sz="half" idx="10"/>
          </p:nvPr>
        </p:nvSpPr>
        <p:spPr/>
        <p:txBody>
          <a:bodyPr/>
          <a:lstStyle/>
          <a:p>
            <a:fld id="{679BC7E7-EA8E-4DA7-915E-CC098D9BADCB}" type="datetimeFigureOut">
              <a:rPr lang="en-US" smtClean="0"/>
              <a:pPr/>
              <a:t>3/19/2020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2F5E10-5301-4EE6-90D2-A6C4A3F62BE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объекта, вверху и вниз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Образец заголовка</a:t>
            </a:r>
            <a:endParaRPr/>
          </a:p>
        </p:txBody>
      </p:sp>
      <p:sp>
        <p:nvSpPr>
          <p:cNvPr id="3" name="Content Placeholder 2"/>
          <p:cNvSpPr>
            <a:spLocks noGrp="1"/>
          </p:cNvSpPr>
          <p:nvPr>
            <p:ph sz="half" idx="1"/>
          </p:nvPr>
        </p:nvSpPr>
        <p:spPr>
          <a:xfrm>
            <a:off x="762000" y="2784475"/>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a:t>
            </a:fld>
            <a:endParaRPr lang="en-US"/>
          </a:p>
        </p:txBody>
      </p:sp>
      <p:sp>
        <p:nvSpPr>
          <p:cNvPr id="8" name="Content Placeholder 2"/>
          <p:cNvSpPr>
            <a:spLocks noGrp="1"/>
          </p:cNvSpPr>
          <p:nvPr>
            <p:ph sz="half" idx="13"/>
          </p:nvPr>
        </p:nvSpPr>
        <p:spPr>
          <a:xfrm>
            <a:off x="762000" y="4497070"/>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Образец заголовка</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9" name="Content Placeholder 2"/>
          <p:cNvSpPr>
            <a:spLocks noGrp="1"/>
          </p:cNvSpPr>
          <p:nvPr>
            <p:ph sz="half" idx="14"/>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Образец заголовка</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pPr/>
              <a:t>‹#›</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10" name="Content Placeholder 2"/>
          <p:cNvSpPr>
            <a:spLocks noGrp="1"/>
          </p:cNvSpPr>
          <p:nvPr>
            <p:ph sz="half" idx="14"/>
          </p:nvPr>
        </p:nvSpPr>
        <p:spPr>
          <a:xfrm>
            <a:off x="739775"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11" name="Content Placeholder 2"/>
          <p:cNvSpPr>
            <a:spLocks noGrp="1"/>
          </p:cNvSpPr>
          <p:nvPr>
            <p:ph sz="half" idx="15"/>
          </p:nvPr>
        </p:nvSpPr>
        <p:spPr>
          <a:xfrm>
            <a:off x="739775"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Образец заголовка</a:t>
            </a:r>
            <a:endParaRPr/>
          </a:p>
        </p:txBody>
      </p:sp>
      <p:sp>
        <p:nvSpPr>
          <p:cNvPr id="3" name="Date Placeholder 2"/>
          <p:cNvSpPr>
            <a:spLocks noGrp="1"/>
          </p:cNvSpPr>
          <p:nvPr>
            <p:ph type="dt" sz="half" idx="10"/>
          </p:nvPr>
        </p:nvSpPr>
        <p:spPr/>
        <p:txBody>
          <a:bodyPr/>
          <a:lstStyle/>
          <a:p>
            <a:fld id="{679BC7E7-EA8E-4DA7-915E-CC098D9BADCB}" type="datetimeFigureOut">
              <a:rPr lang="en-US" smtClean="0"/>
              <a:pPr/>
              <a:t>3/19/2020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2F5E10-5301-4EE6-90D2-A6C4A3F62BE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5141"/>
            <a:ext cx="8229600" cy="1143000"/>
          </a:xfrm>
          <a:prstGeom prst="rect">
            <a:avLst/>
          </a:prstGeom>
        </p:spPr>
        <p:txBody>
          <a:bodyPr vert="horz" lIns="91440" tIns="45720" rIns="91440" bIns="45720" rtlCol="0" anchor="ctr">
            <a:noAutofit/>
          </a:bodyPr>
          <a:lstStyle/>
          <a:p>
            <a:r>
              <a:rPr lang="en-US" smtClean="0"/>
              <a:t>Образец заголовка</a:t>
            </a:r>
            <a:endParaRPr/>
          </a:p>
        </p:txBody>
      </p:sp>
      <p:sp>
        <p:nvSpPr>
          <p:cNvPr id="3" name="Text Placeholder 2"/>
          <p:cNvSpPr>
            <a:spLocks noGrp="1"/>
          </p:cNvSpPr>
          <p:nvPr>
            <p:ph type="body" idx="1"/>
          </p:nvPr>
        </p:nvSpPr>
        <p:spPr>
          <a:xfrm>
            <a:off x="739775" y="2770094"/>
            <a:ext cx="7662864" cy="3267169"/>
          </a:xfrm>
          <a:prstGeom prst="rect">
            <a:avLst/>
          </a:prstGeom>
        </p:spPr>
        <p:txBody>
          <a:bodyPr vert="horz" lIns="91440" tIns="45720" rIns="91440" bIns="45720" rtlCol="0">
            <a:normAutofit/>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fld id="{679BC7E7-EA8E-4DA7-915E-CC098D9BADCB}" type="datetimeFigureOut">
              <a:rPr lang="en-US" smtClean="0"/>
              <a:pPr/>
              <a:t>3/19/2020</a:t>
            </a:fld>
            <a:endParaRPr lang="en-US"/>
          </a:p>
        </p:txBody>
      </p:sp>
      <p:sp>
        <p:nvSpPr>
          <p:cNvPr id="5" name="Footer Placeholder 4"/>
          <p:cNvSpPr>
            <a:spLocks noGrp="1"/>
          </p:cNvSpPr>
          <p:nvPr>
            <p:ph type="ftr" sz="quarter" idx="3"/>
          </p:nvPr>
        </p:nvSpPr>
        <p:spPr>
          <a:xfrm>
            <a:off x="5789613" y="6356350"/>
            <a:ext cx="2895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100" b="1">
                <a:solidFill>
                  <a:schemeClr val="tx1">
                    <a:lumMod val="50000"/>
                    <a:lumOff val="50000"/>
                  </a:schemeClr>
                </a:solidFill>
              </a:defRPr>
            </a:lvl1pPr>
          </a:lstStyle>
          <a:p>
            <a:fld id="{9F2F5E10-5301-4EE6-90D2-A6C4A3F62BE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pitchFamily="2" charset="2"/>
        <a:buChar char="S"/>
        <a:defRPr sz="22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60000"/>
            <a:lumOff val="40000"/>
          </a:schemeClr>
        </a:buClr>
        <a:buSzPct val="90000"/>
        <a:buFont typeface="Wingdings" pitchFamily="2" charset="2"/>
        <a:buChar char="S"/>
        <a:defRPr sz="20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60000"/>
            <a:lumOff val="40000"/>
          </a:schemeClr>
        </a:buClr>
        <a:buSzPct val="90000"/>
        <a:buFont typeface="Wingdings" pitchFamily="2" charset="2"/>
        <a:buChar char="S"/>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pitchFamily="2"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ctrTitle"/>
          </p:nvPr>
        </p:nvSpPr>
        <p:spPr>
          <a:xfrm>
            <a:off x="457199" y="962799"/>
            <a:ext cx="8228013" cy="1927225"/>
          </a:xfrm>
        </p:spPr>
        <p:txBody>
          <a:bodyPr/>
          <a:lstStyle/>
          <a:p>
            <a:r>
              <a:rPr lang="en-US" dirty="0" smtClean="0"/>
              <a:t>The language of advertising</a:t>
            </a:r>
            <a:endParaRPr lang="ru-RU" dirty="0"/>
          </a:p>
        </p:txBody>
      </p:sp>
    </p:spTree>
    <p:extLst>
      <p:ext uri="{BB962C8B-B14F-4D97-AF65-F5344CB8AC3E}">
        <p14:creationId xmlns="" xmlns:p14="http://schemas.microsoft.com/office/powerpoint/2010/main" val="2221962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0962" y="2449152"/>
            <a:ext cx="4520969" cy="4051680"/>
          </a:xfrm>
        </p:spPr>
        <p:txBody>
          <a:bodyPr>
            <a:normAutofit/>
          </a:bodyPr>
          <a:lstStyle/>
          <a:p>
            <a:pPr marL="0" indent="0">
              <a:buNone/>
            </a:pPr>
            <a:r>
              <a:rPr lang="en-US" dirty="0"/>
              <a:t>Anaphora and all its types are often used in advertising headlines. The reason is that the first parts of a headline are memorized better, while anaphora encourages this process. Usually such anaphora texts contain the name of a brand, a product or service etc. This stylistic figure is aimed in emphasizing the advertised product, direct the audience’s attention at it:</a:t>
            </a:r>
            <a:r>
              <a:rPr lang="ru-RU" dirty="0"/>
              <a:t> </a:t>
            </a:r>
          </a:p>
        </p:txBody>
      </p:sp>
      <p:sp>
        <p:nvSpPr>
          <p:cNvPr id="4" name="Название 1"/>
          <p:cNvSpPr>
            <a:spLocks noGrp="1"/>
          </p:cNvSpPr>
          <p:nvPr>
            <p:ph type="title"/>
          </p:nvPr>
        </p:nvSpPr>
        <p:spPr/>
        <p:txBody>
          <a:bodyPr/>
          <a:lstStyle/>
          <a:p>
            <a:r>
              <a:rPr lang="en-US" dirty="0" smtClean="0"/>
              <a:t>Influencing tools for advertising </a:t>
            </a:r>
            <a:endParaRPr lang="ru-RU" dirty="0"/>
          </a:p>
        </p:txBody>
      </p:sp>
      <p:pic>
        <p:nvPicPr>
          <p:cNvPr id="5" name="Изображение 4"/>
          <p:cNvPicPr>
            <a:picLocks noChangeAspect="1"/>
          </p:cNvPicPr>
          <p:nvPr/>
        </p:nvPicPr>
        <p:blipFill>
          <a:blip r:embed="rId2"/>
          <a:stretch>
            <a:fillRect/>
          </a:stretch>
        </p:blipFill>
        <p:spPr>
          <a:xfrm>
            <a:off x="5806194" y="2851672"/>
            <a:ext cx="3337806" cy="1390753"/>
          </a:xfrm>
          <a:prstGeom prst="rect">
            <a:avLst/>
          </a:prstGeom>
        </p:spPr>
      </p:pic>
      <p:pic>
        <p:nvPicPr>
          <p:cNvPr id="6" name="Изображение 5"/>
          <p:cNvPicPr>
            <a:picLocks noChangeAspect="1"/>
          </p:cNvPicPr>
          <p:nvPr/>
        </p:nvPicPr>
        <p:blipFill>
          <a:blip r:embed="rId3"/>
          <a:stretch>
            <a:fillRect/>
          </a:stretch>
        </p:blipFill>
        <p:spPr>
          <a:xfrm>
            <a:off x="6086345" y="4000500"/>
            <a:ext cx="2857500" cy="2857500"/>
          </a:xfrm>
          <a:prstGeom prst="rect">
            <a:avLst/>
          </a:prstGeom>
        </p:spPr>
      </p:pic>
    </p:spTree>
    <p:extLst>
      <p:ext uri="{BB962C8B-B14F-4D97-AF65-F5344CB8AC3E}">
        <p14:creationId xmlns="" xmlns:p14="http://schemas.microsoft.com/office/powerpoint/2010/main" val="971556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5842" y="2675924"/>
            <a:ext cx="3417187" cy="4066798"/>
          </a:xfrm>
        </p:spPr>
        <p:txBody>
          <a:bodyPr/>
          <a:lstStyle/>
          <a:p>
            <a:pPr marL="0" indent="0">
              <a:buNone/>
            </a:pPr>
            <a:r>
              <a:rPr lang="en-US" dirty="0" err="1"/>
              <a:t>E</a:t>
            </a:r>
            <a:r>
              <a:rPr lang="en-US" dirty="0" err="1" smtClean="0"/>
              <a:t>piphora</a:t>
            </a:r>
            <a:r>
              <a:rPr lang="en-US" dirty="0" smtClean="0"/>
              <a:t> </a:t>
            </a:r>
            <a:r>
              <a:rPr lang="en-US" dirty="0"/>
              <a:t>is a stylistic figure, which is the opposite of anaphora. It is created by repetition of “certain words or collocations at the end of the closely connected linguistic units”:</a:t>
            </a:r>
            <a:r>
              <a:rPr lang="ru-RU" dirty="0"/>
              <a:t> </a:t>
            </a:r>
          </a:p>
        </p:txBody>
      </p:sp>
      <p:sp>
        <p:nvSpPr>
          <p:cNvPr id="4" name="Название 1"/>
          <p:cNvSpPr>
            <a:spLocks noGrp="1"/>
          </p:cNvSpPr>
          <p:nvPr>
            <p:ph type="title"/>
          </p:nvPr>
        </p:nvSpPr>
        <p:spPr/>
        <p:txBody>
          <a:bodyPr/>
          <a:lstStyle/>
          <a:p>
            <a:r>
              <a:rPr lang="en-US" dirty="0" smtClean="0"/>
              <a:t>Influencing tools for advertising </a:t>
            </a:r>
            <a:endParaRPr lang="ru-RU" dirty="0"/>
          </a:p>
        </p:txBody>
      </p:sp>
      <p:pic>
        <p:nvPicPr>
          <p:cNvPr id="5" name="Изображение 4"/>
          <p:cNvPicPr>
            <a:picLocks noChangeAspect="1"/>
          </p:cNvPicPr>
          <p:nvPr/>
        </p:nvPicPr>
        <p:blipFill>
          <a:blip r:embed="rId2"/>
          <a:stretch>
            <a:fillRect/>
          </a:stretch>
        </p:blipFill>
        <p:spPr>
          <a:xfrm>
            <a:off x="3406637" y="2439700"/>
            <a:ext cx="5737363" cy="4303022"/>
          </a:xfrm>
          <a:prstGeom prst="rect">
            <a:avLst/>
          </a:prstGeom>
        </p:spPr>
      </p:pic>
    </p:spTree>
    <p:extLst>
      <p:ext uri="{BB962C8B-B14F-4D97-AF65-F5344CB8AC3E}">
        <p14:creationId xmlns="" xmlns:p14="http://schemas.microsoft.com/office/powerpoint/2010/main" val="343198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618912"/>
            <a:ext cx="4551210" cy="3760974"/>
          </a:xfrm>
        </p:spPr>
        <p:txBody>
          <a:bodyPr>
            <a:normAutofit lnSpcReduction="10000"/>
          </a:bodyPr>
          <a:lstStyle/>
          <a:p>
            <a:pPr marL="0" indent="0">
              <a:buNone/>
            </a:pPr>
            <a:r>
              <a:rPr lang="en-US" dirty="0"/>
              <a:t>Syntactic parallelism is usually full of word repetitions (anaphora, </a:t>
            </a:r>
            <a:r>
              <a:rPr lang="en-US" dirty="0" err="1"/>
              <a:t>epiphora</a:t>
            </a:r>
            <a:r>
              <a:rPr lang="en-US" dirty="0"/>
              <a:t> etc.) and the repetition of prepositions and conjunctions (</a:t>
            </a:r>
            <a:r>
              <a:rPr lang="en-US" dirty="0" err="1"/>
              <a:t>multiconjunction</a:t>
            </a:r>
            <a:r>
              <a:rPr lang="en-US" dirty="0"/>
              <a:t>). Parallel constructions have equal semantic significance. As for advertising headlines, it is possible to observe the opposite tendency in case of conjunctions – they are purposefully omitted to make a headline compact and rhythmic:</a:t>
            </a:r>
            <a:r>
              <a:rPr lang="ru-RU" dirty="0"/>
              <a:t> </a:t>
            </a:r>
          </a:p>
        </p:txBody>
      </p:sp>
      <p:sp>
        <p:nvSpPr>
          <p:cNvPr id="4" name="Название 1"/>
          <p:cNvSpPr>
            <a:spLocks noGrp="1"/>
          </p:cNvSpPr>
          <p:nvPr>
            <p:ph type="title"/>
          </p:nvPr>
        </p:nvSpPr>
        <p:spPr/>
        <p:txBody>
          <a:bodyPr/>
          <a:lstStyle/>
          <a:p>
            <a:r>
              <a:rPr lang="en-US" dirty="0" smtClean="0"/>
              <a:t>Influencing tools for advertising </a:t>
            </a:r>
            <a:endParaRPr lang="ru-RU" dirty="0"/>
          </a:p>
        </p:txBody>
      </p:sp>
      <p:pic>
        <p:nvPicPr>
          <p:cNvPr id="5" name="Изображение 4"/>
          <p:cNvPicPr>
            <a:picLocks noChangeAspect="1"/>
          </p:cNvPicPr>
          <p:nvPr/>
        </p:nvPicPr>
        <p:blipFill>
          <a:blip r:embed="rId2"/>
          <a:stretch>
            <a:fillRect/>
          </a:stretch>
        </p:blipFill>
        <p:spPr>
          <a:xfrm>
            <a:off x="5314223" y="2870756"/>
            <a:ext cx="2857500" cy="2857500"/>
          </a:xfrm>
          <a:prstGeom prst="rect">
            <a:avLst/>
          </a:prstGeom>
        </p:spPr>
      </p:pic>
    </p:spTree>
    <p:extLst>
      <p:ext uri="{BB962C8B-B14F-4D97-AF65-F5344CB8AC3E}">
        <p14:creationId xmlns="" xmlns:p14="http://schemas.microsoft.com/office/powerpoint/2010/main" val="2247341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524743"/>
            <a:ext cx="8229600" cy="2328204"/>
          </a:xfrm>
        </p:spPr>
        <p:style>
          <a:lnRef idx="2">
            <a:schemeClr val="accent3"/>
          </a:lnRef>
          <a:fillRef idx="1">
            <a:schemeClr val="lt1"/>
          </a:fillRef>
          <a:effectRef idx="0">
            <a:schemeClr val="accent3"/>
          </a:effectRef>
          <a:fontRef idx="minor">
            <a:schemeClr val="dk1"/>
          </a:fontRef>
        </p:style>
        <p:txBody>
          <a:bodyPr>
            <a:normAutofit fontScale="92500"/>
          </a:bodyPr>
          <a:lstStyle/>
          <a:p>
            <a:pPr marL="0" indent="0" algn="just">
              <a:buNone/>
            </a:pPr>
            <a:r>
              <a:rPr lang="en-US" dirty="0"/>
              <a:t>Analysis of advertising texts, sampled from printed and electronic English issues, demonstrates universal regularity of using different linguistic levels’ units, which enable the work of the recipient’s imagination and memory. That is why in advertising texts almost every linguistic unit is not only semantically significant, but also possess a special communicative power. Success of an advertisement depends on its linguistic embodiment, while its effectiveness depends on three components: sound, word and sentence.</a:t>
            </a:r>
            <a:endParaRPr lang="ru-RU" dirty="0"/>
          </a:p>
          <a:p>
            <a:pPr marL="0" indent="0">
              <a:buNone/>
            </a:pPr>
            <a:endParaRPr lang="ru-RU" dirty="0"/>
          </a:p>
        </p:txBody>
      </p:sp>
      <p:sp>
        <p:nvSpPr>
          <p:cNvPr id="4" name="Название 1"/>
          <p:cNvSpPr>
            <a:spLocks noGrp="1"/>
          </p:cNvSpPr>
          <p:nvPr>
            <p:ph type="title"/>
          </p:nvPr>
        </p:nvSpPr>
        <p:spPr/>
        <p:txBody>
          <a:bodyPr/>
          <a:lstStyle/>
          <a:p>
            <a:r>
              <a:rPr lang="en-US" dirty="0" smtClean="0"/>
              <a:t>Influencing tools for advertising </a:t>
            </a:r>
            <a:endParaRPr lang="ru-RU" dirty="0"/>
          </a:p>
        </p:txBody>
      </p:sp>
      <p:pic>
        <p:nvPicPr>
          <p:cNvPr id="6" name="Изображение 5"/>
          <p:cNvPicPr>
            <a:picLocks noChangeAspect="1"/>
          </p:cNvPicPr>
          <p:nvPr/>
        </p:nvPicPr>
        <p:blipFill>
          <a:blip r:embed="rId2"/>
          <a:stretch>
            <a:fillRect/>
          </a:stretch>
        </p:blipFill>
        <p:spPr>
          <a:xfrm>
            <a:off x="2177323" y="4965123"/>
            <a:ext cx="5136317" cy="1892877"/>
          </a:xfrm>
          <a:prstGeom prst="rect">
            <a:avLst/>
          </a:prstGeom>
        </p:spPr>
      </p:pic>
    </p:spTree>
    <p:extLst>
      <p:ext uri="{BB962C8B-B14F-4D97-AF65-F5344CB8AC3E}">
        <p14:creationId xmlns="" xmlns:p14="http://schemas.microsoft.com/office/powerpoint/2010/main" val="1030490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Изображение 3"/>
          <p:cNvPicPr>
            <a:picLocks noChangeAspect="1"/>
          </p:cNvPicPr>
          <p:nvPr/>
        </p:nvPicPr>
        <p:blipFill>
          <a:blip r:embed="rId2"/>
          <a:stretch>
            <a:fillRect/>
          </a:stretch>
        </p:blipFill>
        <p:spPr>
          <a:xfrm>
            <a:off x="846737" y="3719081"/>
            <a:ext cx="7555902" cy="3138919"/>
          </a:xfrm>
          <a:prstGeom prst="rect">
            <a:avLst/>
          </a:prstGeom>
        </p:spPr>
      </p:pic>
      <p:sp>
        <p:nvSpPr>
          <p:cNvPr id="2" name="Название 1"/>
          <p:cNvSpPr>
            <a:spLocks noGrp="1"/>
          </p:cNvSpPr>
          <p:nvPr>
            <p:ph type="title"/>
          </p:nvPr>
        </p:nvSpPr>
        <p:spPr/>
        <p:txBody>
          <a:bodyPr/>
          <a:lstStyle/>
          <a:p>
            <a:r>
              <a:rPr lang="en-US" b="1" dirty="0" smtClean="0"/>
              <a:t>Conclusion</a:t>
            </a:r>
            <a:endParaRPr lang="ru-RU" dirty="0"/>
          </a:p>
        </p:txBody>
      </p:sp>
      <p:sp>
        <p:nvSpPr>
          <p:cNvPr id="3" name="Содержимое 2"/>
          <p:cNvSpPr>
            <a:spLocks noGrp="1"/>
          </p:cNvSpPr>
          <p:nvPr>
            <p:ph idx="1"/>
          </p:nvPr>
        </p:nvSpPr>
        <p:spPr>
          <a:xfrm>
            <a:off x="1023936" y="2679386"/>
            <a:ext cx="7662864" cy="1568834"/>
          </a:xfrm>
        </p:spPr>
        <p:txBody>
          <a:bodyPr/>
          <a:lstStyle/>
          <a:p>
            <a:pPr marL="0" indent="0">
              <a:buNone/>
            </a:pPr>
            <a:r>
              <a:rPr lang="en-US" dirty="0"/>
              <a:t>This analysis of the English advertising texts has detected exclusively positive communicative and pragmatic orientation of these texts. This feature determines the choice of linguistic means, increasing the pragmatic influence on the recipient.</a:t>
            </a:r>
            <a:endParaRPr lang="ru-RU" dirty="0"/>
          </a:p>
          <a:p>
            <a:pPr marL="0" indent="0">
              <a:buNone/>
            </a:pPr>
            <a:endParaRPr lang="ru-RU" dirty="0"/>
          </a:p>
        </p:txBody>
      </p:sp>
    </p:spTree>
    <p:extLst>
      <p:ext uri="{BB962C8B-B14F-4D97-AF65-F5344CB8AC3E}">
        <p14:creationId xmlns="" xmlns:p14="http://schemas.microsoft.com/office/powerpoint/2010/main" val="2367348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Изображение 3"/>
          <p:cNvPicPr>
            <a:picLocks noChangeAspect="1"/>
          </p:cNvPicPr>
          <p:nvPr/>
        </p:nvPicPr>
        <p:blipFill>
          <a:blip r:embed="rId2"/>
          <a:stretch>
            <a:fillRect/>
          </a:stretch>
        </p:blipFill>
        <p:spPr>
          <a:xfrm>
            <a:off x="0" y="1485900"/>
            <a:ext cx="9144000" cy="3862388"/>
          </a:xfrm>
          <a:prstGeom prst="rect">
            <a:avLst/>
          </a:prstGeom>
        </p:spPr>
      </p:pic>
    </p:spTree>
    <p:extLst>
      <p:ext uri="{BB962C8B-B14F-4D97-AF65-F5344CB8AC3E}">
        <p14:creationId xmlns="" xmlns:p14="http://schemas.microsoft.com/office/powerpoint/2010/main" val="34871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a:t>Conclusion</a:t>
            </a:r>
            <a:endParaRPr lang="ru-RU" dirty="0"/>
          </a:p>
        </p:txBody>
      </p:sp>
      <p:sp>
        <p:nvSpPr>
          <p:cNvPr id="3" name="Содержимое 2"/>
          <p:cNvSpPr>
            <a:spLocks noGrp="1"/>
          </p:cNvSpPr>
          <p:nvPr>
            <p:ph idx="1"/>
          </p:nvPr>
        </p:nvSpPr>
        <p:spPr>
          <a:xfrm>
            <a:off x="457200" y="2585216"/>
            <a:ext cx="8373054" cy="3930734"/>
          </a:xfrm>
        </p:spPr>
        <p:style>
          <a:lnRef idx="2">
            <a:schemeClr val="accent3"/>
          </a:lnRef>
          <a:fillRef idx="1">
            <a:schemeClr val="lt1"/>
          </a:fillRef>
          <a:effectRef idx="0">
            <a:schemeClr val="accent3"/>
          </a:effectRef>
          <a:fontRef idx="minor">
            <a:schemeClr val="dk1"/>
          </a:fontRef>
        </p:style>
        <p:txBody>
          <a:bodyPr/>
          <a:lstStyle/>
          <a:p>
            <a:pPr marL="0" indent="0">
              <a:buNone/>
            </a:pPr>
            <a:endParaRPr lang="en-US" dirty="0" smtClean="0"/>
          </a:p>
          <a:p>
            <a:pPr marL="0" indent="0">
              <a:buNone/>
            </a:pPr>
            <a:r>
              <a:rPr lang="en-US" dirty="0" smtClean="0"/>
              <a:t>The </a:t>
            </a:r>
            <a:r>
              <a:rPr lang="en-US" dirty="0"/>
              <a:t>most effective advertising texts are those, which are equally directed at the addressee’s thoughts, feelings, attitudes and behavior. Increase in suggestive impact of advertising text is determined by its implicit character, avoiding the consciousness threshold and influencing the recipient’s unconscious sphere directly; correct choice of vocabulary on the basis of the advertising communication idea; positive connotation of advertising texts, which is reached by humor and positive vocabulary.</a:t>
            </a:r>
            <a:endParaRPr lang="ru-RU" dirty="0"/>
          </a:p>
          <a:p>
            <a:pPr marL="0" indent="0">
              <a:buNone/>
            </a:pPr>
            <a:endParaRPr lang="ru-RU" dirty="0"/>
          </a:p>
        </p:txBody>
      </p:sp>
    </p:spTree>
    <p:extLst>
      <p:ext uri="{BB962C8B-B14F-4D97-AF65-F5344CB8AC3E}">
        <p14:creationId xmlns="" xmlns:p14="http://schemas.microsoft.com/office/powerpoint/2010/main" val="137075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smtClean="0"/>
              <a:t>Thank you!</a:t>
            </a:r>
            <a:endParaRPr lang="ru-RU" dirty="0"/>
          </a:p>
        </p:txBody>
      </p:sp>
      <p:pic>
        <p:nvPicPr>
          <p:cNvPr id="5" name="Изображение 4"/>
          <p:cNvPicPr>
            <a:picLocks noChangeAspect="1"/>
          </p:cNvPicPr>
          <p:nvPr/>
        </p:nvPicPr>
        <p:blipFill>
          <a:blip r:embed="rId2"/>
          <a:stretch>
            <a:fillRect/>
          </a:stretch>
        </p:blipFill>
        <p:spPr>
          <a:xfrm>
            <a:off x="2896677" y="2660806"/>
            <a:ext cx="3957436" cy="3909947"/>
          </a:xfrm>
          <a:prstGeom prst="rect">
            <a:avLst/>
          </a:prstGeom>
        </p:spPr>
      </p:pic>
    </p:spTree>
    <p:extLst>
      <p:ext uri="{BB962C8B-B14F-4D97-AF65-F5344CB8AC3E}">
        <p14:creationId xmlns="" xmlns:p14="http://schemas.microsoft.com/office/powerpoint/2010/main" val="3330752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smtClean="0"/>
              <a:t>The main intentions of our research</a:t>
            </a:r>
            <a:endParaRPr lang="ru-RU" dirty="0"/>
          </a:p>
        </p:txBody>
      </p:sp>
      <p:sp>
        <p:nvSpPr>
          <p:cNvPr id="3" name="Содержимое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r>
              <a:rPr lang="en-US" b="1" dirty="0" smtClean="0"/>
              <a:t>The goal </a:t>
            </a:r>
            <a:r>
              <a:rPr lang="en-US" dirty="0" smtClean="0"/>
              <a:t>is to scientifically understand and to describe linguistic, communicative, pragmatic and stylistic peculiarities of the English advertising texts;</a:t>
            </a:r>
          </a:p>
          <a:p>
            <a:r>
              <a:rPr lang="en-US" b="1" dirty="0" smtClean="0"/>
              <a:t>The theoretical importance </a:t>
            </a:r>
            <a:r>
              <a:rPr lang="en-US" dirty="0" smtClean="0"/>
              <a:t>is the combined application of different approaches to detect the systematic character of the means, belonging to the different linguistic levels;</a:t>
            </a:r>
          </a:p>
          <a:p>
            <a:r>
              <a:rPr lang="en-US" b="1" dirty="0" smtClean="0"/>
              <a:t>The practical importance </a:t>
            </a:r>
            <a:r>
              <a:rPr lang="en-US" dirty="0" smtClean="0"/>
              <a:t>is determined by the opportunity to use its results in the educational process.</a:t>
            </a:r>
            <a:endParaRPr lang="ru-RU" dirty="0"/>
          </a:p>
        </p:txBody>
      </p:sp>
    </p:spTree>
    <p:extLst>
      <p:ext uri="{BB962C8B-B14F-4D97-AF65-F5344CB8AC3E}">
        <p14:creationId xmlns="" xmlns:p14="http://schemas.microsoft.com/office/powerpoint/2010/main" val="1518084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Изображение 4"/>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 xmlns:p14="http://schemas.microsoft.com/office/powerpoint/2010/main" val="2803317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smtClean="0"/>
              <a:t>The social importance of the advertisements</a:t>
            </a:r>
            <a:endParaRPr lang="ru-RU" dirty="0"/>
          </a:p>
        </p:txBody>
      </p:sp>
      <p:sp>
        <p:nvSpPr>
          <p:cNvPr id="3" name="Содержимое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a:bodyPr>
          <a:lstStyle/>
          <a:p>
            <a:pPr marL="0" indent="0" algn="ctr">
              <a:buNone/>
            </a:pPr>
            <a:r>
              <a:rPr lang="en-US" sz="2800" dirty="0" smtClean="0"/>
              <a:t>This is advertisement that constantly influences the mentality of the majority if the Earth population, which results not only in formation of purchasing preferences, but also determines certain thinking standards, as well as create the behavior of certain social classes all around the world.</a:t>
            </a:r>
            <a:endParaRPr lang="ru-RU" sz="2800" dirty="0"/>
          </a:p>
        </p:txBody>
      </p:sp>
    </p:spTree>
    <p:extLst>
      <p:ext uri="{BB962C8B-B14F-4D97-AF65-F5344CB8AC3E}">
        <p14:creationId xmlns="" xmlns:p14="http://schemas.microsoft.com/office/powerpoint/2010/main" val="1334521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0" y="224195"/>
            <a:ext cx="9144000" cy="1143000"/>
          </a:xfrm>
        </p:spPr>
        <p:txBody>
          <a:bodyPr/>
          <a:lstStyle/>
          <a:p>
            <a:r>
              <a:rPr lang="en-US" dirty="0" smtClean="0"/>
              <a:t>Structural and semantic peculiarities of the advertising texts</a:t>
            </a:r>
            <a:endParaRPr lang="ru-RU" dirty="0"/>
          </a:p>
        </p:txBody>
      </p:sp>
      <p:sp>
        <p:nvSpPr>
          <p:cNvPr id="3" name="Содержимое 2"/>
          <p:cNvSpPr>
            <a:spLocks noGrp="1"/>
          </p:cNvSpPr>
          <p:nvPr>
            <p:ph idx="1"/>
          </p:nvPr>
        </p:nvSpPr>
        <p:spPr/>
        <p:style>
          <a:lnRef idx="2">
            <a:schemeClr val="accent3"/>
          </a:lnRef>
          <a:fillRef idx="1">
            <a:schemeClr val="lt1"/>
          </a:fillRef>
          <a:effectRef idx="0">
            <a:schemeClr val="accent3"/>
          </a:effectRef>
          <a:fontRef idx="minor">
            <a:schemeClr val="dk1"/>
          </a:fontRef>
        </p:style>
        <p:txBody>
          <a:bodyPr/>
          <a:lstStyle/>
          <a:p>
            <a:r>
              <a:rPr lang="en-US" dirty="0" smtClean="0"/>
              <a:t>An advertising text belongs to non-traditional type;</a:t>
            </a:r>
          </a:p>
          <a:p>
            <a:r>
              <a:rPr lang="en-US" dirty="0" smtClean="0"/>
              <a:t>The textual information can be represented with a rhyme inversion, special emphases, graphic ways of designation;</a:t>
            </a:r>
          </a:p>
          <a:p>
            <a:r>
              <a:rPr lang="en-US" dirty="0" smtClean="0"/>
              <a:t>The essence of a sentence is expressed with: form of a statement, supposition and expectation;</a:t>
            </a:r>
          </a:p>
          <a:p>
            <a:r>
              <a:rPr lang="en-US" dirty="0" smtClean="0"/>
              <a:t>It combines the features of other levels’ signs: iconic signs, index signs and symbols.</a:t>
            </a:r>
            <a:endParaRPr lang="ru-RU" dirty="0"/>
          </a:p>
        </p:txBody>
      </p:sp>
    </p:spTree>
    <p:extLst>
      <p:ext uri="{BB962C8B-B14F-4D97-AF65-F5344CB8AC3E}">
        <p14:creationId xmlns="" xmlns:p14="http://schemas.microsoft.com/office/powerpoint/2010/main" val="3443106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азвание 1"/>
          <p:cNvSpPr>
            <a:spLocks noGrp="1"/>
          </p:cNvSpPr>
          <p:nvPr>
            <p:ph type="title"/>
          </p:nvPr>
        </p:nvSpPr>
        <p:spPr/>
        <p:txBody>
          <a:bodyPr/>
          <a:lstStyle/>
          <a:p>
            <a:r>
              <a:rPr lang="en-US" dirty="0" smtClean="0"/>
              <a:t>Influencing tools for advertising </a:t>
            </a:r>
            <a:endParaRPr lang="ru-RU" dirty="0"/>
          </a:p>
        </p:txBody>
      </p:sp>
      <p:pic>
        <p:nvPicPr>
          <p:cNvPr id="5" name="Изображение 4"/>
          <p:cNvPicPr>
            <a:picLocks noChangeAspect="1"/>
          </p:cNvPicPr>
          <p:nvPr/>
        </p:nvPicPr>
        <p:blipFill>
          <a:blip r:embed="rId2"/>
          <a:stretch>
            <a:fillRect/>
          </a:stretch>
        </p:blipFill>
        <p:spPr>
          <a:xfrm>
            <a:off x="1557390" y="2382241"/>
            <a:ext cx="6259803" cy="4475759"/>
          </a:xfrm>
          <a:prstGeom prst="rect">
            <a:avLst/>
          </a:prstGeom>
        </p:spPr>
      </p:pic>
    </p:spTree>
    <p:extLst>
      <p:ext uri="{BB962C8B-B14F-4D97-AF65-F5344CB8AC3E}">
        <p14:creationId xmlns="" xmlns:p14="http://schemas.microsoft.com/office/powerpoint/2010/main" val="791603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smtClean="0"/>
              <a:t>Influencing tools for advertising </a:t>
            </a:r>
            <a:endParaRPr lang="ru-RU" dirty="0"/>
          </a:p>
        </p:txBody>
      </p:sp>
      <p:sp>
        <p:nvSpPr>
          <p:cNvPr id="3" name="Содержимое 2"/>
          <p:cNvSpPr>
            <a:spLocks noGrp="1"/>
          </p:cNvSpPr>
          <p:nvPr>
            <p:ph idx="1"/>
          </p:nvPr>
        </p:nvSpPr>
        <p:spPr>
          <a:xfrm>
            <a:off x="226803" y="2464270"/>
            <a:ext cx="8145671" cy="4187744"/>
          </a:xfrm>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US" dirty="0"/>
              <a:t>Metonymy is widespread in advertising headlines as a capacious expressive and figurative </a:t>
            </a:r>
            <a:r>
              <a:rPr lang="en-US" dirty="0" smtClean="0"/>
              <a:t>means. </a:t>
            </a:r>
            <a:r>
              <a:rPr lang="en-US" dirty="0"/>
              <a:t>Another important method is synecdoche – a type of metonymy, which is based on transference a word meaning from one phenomena to another one according to the quantitative relations. Usually synecdoche uses: 1) single instead of multitude; 2) multitude instead of single; 3) a part instead of whole; 4) genetic name instead of type one; 5) a type name instead of genetic one:</a:t>
            </a:r>
            <a:r>
              <a:rPr lang="ru-RU" dirty="0"/>
              <a:t> </a:t>
            </a:r>
          </a:p>
        </p:txBody>
      </p:sp>
    </p:spTree>
    <p:extLst>
      <p:ext uri="{BB962C8B-B14F-4D97-AF65-F5344CB8AC3E}">
        <p14:creationId xmlns="" xmlns:p14="http://schemas.microsoft.com/office/powerpoint/2010/main" val="2383156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41925" y="2358441"/>
            <a:ext cx="4536089" cy="4081917"/>
          </a:xfrm>
        </p:spPr>
        <p:txBody>
          <a:bodyPr/>
          <a:lstStyle/>
          <a:p>
            <a:pPr marL="0" indent="0">
              <a:buNone/>
            </a:pPr>
            <a:r>
              <a:rPr lang="en-US" dirty="0"/>
              <a:t>Epithet is a stylistic figure, being a definition or an </a:t>
            </a:r>
            <a:r>
              <a:rPr lang="en-US" dirty="0" err="1"/>
              <a:t>adverbal</a:t>
            </a:r>
            <a:r>
              <a:rPr lang="en-US" dirty="0"/>
              <a:t> modifier in a sentence as an attribute of an object, an action or a state, is characterized with high emotional and expressive capacity, </a:t>
            </a:r>
            <a:r>
              <a:rPr lang="en-US" dirty="0" err="1"/>
              <a:t>judgement</a:t>
            </a:r>
            <a:r>
              <a:rPr lang="en-US" dirty="0"/>
              <a:t> and figurativeness. Epithets are rather favorable for advertisers, as they help to make reasons more lively and </a:t>
            </a:r>
            <a:r>
              <a:rPr lang="en-US" dirty="0" smtClean="0"/>
              <a:t>demonstrative: </a:t>
            </a:r>
            <a:r>
              <a:rPr lang="ru-RU" dirty="0" smtClean="0"/>
              <a:t> </a:t>
            </a:r>
            <a:endParaRPr lang="ru-RU" dirty="0"/>
          </a:p>
        </p:txBody>
      </p:sp>
      <p:sp>
        <p:nvSpPr>
          <p:cNvPr id="4" name="Название 1"/>
          <p:cNvSpPr>
            <a:spLocks noGrp="1"/>
          </p:cNvSpPr>
          <p:nvPr>
            <p:ph type="title"/>
          </p:nvPr>
        </p:nvSpPr>
        <p:spPr/>
        <p:txBody>
          <a:bodyPr/>
          <a:lstStyle/>
          <a:p>
            <a:r>
              <a:rPr lang="en-US" dirty="0" smtClean="0"/>
              <a:t>Influencing tools for advertising </a:t>
            </a:r>
            <a:endParaRPr lang="ru-RU" dirty="0"/>
          </a:p>
        </p:txBody>
      </p:sp>
      <p:pic>
        <p:nvPicPr>
          <p:cNvPr id="5" name="Изображение 4"/>
          <p:cNvPicPr>
            <a:picLocks noChangeAspect="1"/>
          </p:cNvPicPr>
          <p:nvPr/>
        </p:nvPicPr>
        <p:blipFill>
          <a:blip r:embed="rId2"/>
          <a:stretch>
            <a:fillRect/>
          </a:stretch>
        </p:blipFill>
        <p:spPr>
          <a:xfrm>
            <a:off x="5101368" y="2889494"/>
            <a:ext cx="3810000" cy="3225800"/>
          </a:xfrm>
          <a:prstGeom prst="rect">
            <a:avLst/>
          </a:prstGeom>
        </p:spPr>
      </p:pic>
    </p:spTree>
    <p:extLst>
      <p:ext uri="{BB962C8B-B14F-4D97-AF65-F5344CB8AC3E}">
        <p14:creationId xmlns="" xmlns:p14="http://schemas.microsoft.com/office/powerpoint/2010/main" val="2103975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294" y="2434032"/>
            <a:ext cx="3655521" cy="4006327"/>
          </a:xfrm>
        </p:spPr>
        <p:txBody>
          <a:bodyPr>
            <a:normAutofit/>
          </a:bodyPr>
          <a:lstStyle/>
          <a:p>
            <a:pPr marL="0" indent="0">
              <a:buNone/>
            </a:pPr>
            <a:r>
              <a:rPr lang="en-US" dirty="0"/>
              <a:t>Hyperbola is a word construction, where the features of a described object are presented in the exaggerated form aiming in attracting readers’ attention at them. Manufacturers use this stylistic tool in order to demonstrate their products in the most favorable way</a:t>
            </a:r>
            <a:r>
              <a:rPr lang="ru-RU" dirty="0"/>
              <a:t> </a:t>
            </a:r>
            <a:r>
              <a:rPr lang="en-US" dirty="0" smtClean="0"/>
              <a:t>:</a:t>
            </a:r>
            <a:endParaRPr lang="ru-RU" dirty="0"/>
          </a:p>
        </p:txBody>
      </p:sp>
      <p:sp>
        <p:nvSpPr>
          <p:cNvPr id="4" name="Название 1"/>
          <p:cNvSpPr>
            <a:spLocks noGrp="1"/>
          </p:cNvSpPr>
          <p:nvPr>
            <p:ph type="title"/>
          </p:nvPr>
        </p:nvSpPr>
        <p:spPr/>
        <p:txBody>
          <a:bodyPr/>
          <a:lstStyle/>
          <a:p>
            <a:r>
              <a:rPr lang="en-US" dirty="0" smtClean="0"/>
              <a:t>Influencing tools for advertising </a:t>
            </a:r>
            <a:endParaRPr lang="ru-RU" dirty="0"/>
          </a:p>
        </p:txBody>
      </p:sp>
      <p:pic>
        <p:nvPicPr>
          <p:cNvPr id="5" name="Изображение 4"/>
          <p:cNvPicPr>
            <a:picLocks noChangeAspect="1"/>
          </p:cNvPicPr>
          <p:nvPr/>
        </p:nvPicPr>
        <p:blipFill>
          <a:blip r:embed="rId2"/>
          <a:stretch>
            <a:fillRect/>
          </a:stretch>
        </p:blipFill>
        <p:spPr>
          <a:xfrm>
            <a:off x="3840815" y="2434032"/>
            <a:ext cx="5303185" cy="4242548"/>
          </a:xfrm>
          <a:prstGeom prst="rect">
            <a:avLst/>
          </a:prstGeom>
        </p:spPr>
      </p:pic>
    </p:spTree>
    <p:extLst>
      <p:ext uri="{BB962C8B-B14F-4D97-AF65-F5344CB8AC3E}">
        <p14:creationId xmlns="" xmlns:p14="http://schemas.microsoft.com/office/powerpoint/2010/main" val="241341727"/>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ытие">
  <a:themeElements>
    <a:clrScheme name="Genesis">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Genesis">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Genesis">
      <a:fillStyleLst>
        <a:solidFill>
          <a:schemeClr val="phClr"/>
        </a:solidFill>
        <a:gradFill rotWithShape="1">
          <a:gsLst>
            <a:gs pos="0">
              <a:schemeClr val="phClr">
                <a:tint val="100000"/>
                <a:shade val="70000"/>
                <a:satMod val="100000"/>
                <a:greenMod val="110000"/>
              </a:schemeClr>
            </a:gs>
            <a:gs pos="75000">
              <a:schemeClr val="phClr">
                <a:tint val="40000"/>
                <a:satMod val="150000"/>
                <a:redMod val="100000"/>
                <a:blueMod val="100000"/>
              </a:schemeClr>
            </a:gs>
            <a:gs pos="100000">
              <a:schemeClr val="phClr">
                <a:tint val="60000"/>
                <a:satMod val="120000"/>
                <a:redMod val="100000"/>
                <a:blueMod val="100000"/>
              </a:schemeClr>
            </a:gs>
          </a:gsLst>
          <a:path path="circle">
            <a:fillToRect l="25000" t="25000" r="5000" b="5000"/>
          </a:path>
        </a:gradFill>
        <a:gradFill rotWithShape="1">
          <a:gsLst>
            <a:gs pos="0">
              <a:schemeClr val="phClr">
                <a:tint val="50000"/>
                <a:shade val="100000"/>
                <a:alpha val="100000"/>
                <a:satMod val="150000"/>
              </a:schemeClr>
            </a:gs>
            <a:gs pos="40000">
              <a:schemeClr val="phClr">
                <a:tint val="70000"/>
                <a:shade val="100000"/>
                <a:alpha val="100000"/>
                <a:satMod val="150000"/>
              </a:schemeClr>
            </a:gs>
            <a:gs pos="100000">
              <a:schemeClr val="phClr">
                <a:shade val="90000"/>
                <a:satMod val="110000"/>
              </a:schemeClr>
            </a:gs>
          </a:gsLst>
          <a:lin ang="5400000" scaled="0"/>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outerShdw blurRad="88900" dist="50800" dir="11400000" sx="102000" sy="101000" algn="tl" rotWithShape="0">
              <a:srgbClr val="000000">
                <a:alpha val="35000"/>
              </a:srgbClr>
            </a:outerShdw>
          </a:effectLst>
          <a:scene3d>
            <a:camera prst="perspectiveFront" fov="4800000"/>
            <a:lightRig rig="morning" dir="tl"/>
          </a:scene3d>
          <a:sp3d prstMaterial="softmetal">
            <a:bevelT w="0" h="0"/>
          </a:sp3d>
        </a:effectStyle>
        <a:effectStyle>
          <a:effectLst>
            <a:innerShdw blurRad="50800" dist="25400" dir="13500000">
              <a:srgbClr val="000000">
                <a:alpha val="75000"/>
              </a:srgbClr>
            </a:innerShdw>
            <a:reflection blurRad="101600" stA="40000" endPos="50000" dist="63500" dir="5400000" fadeDir="7200000" sy="-100000" kx="300000" rotWithShape="0"/>
          </a:effectLst>
          <a:scene3d>
            <a:camera prst="orthographicFront">
              <a:rot lat="0" lon="0" rev="0"/>
            </a:camera>
            <a:lightRig rig="chilly" dir="tr">
              <a:rot lat="0" lon="0" rev="1200000"/>
            </a:lightRig>
          </a:scene3d>
          <a:sp3d prstMaterial="plastic">
            <a:bevelT w="0" h="0"/>
          </a:sp3d>
        </a:effectStyle>
      </a:effectStyleLst>
      <a:bgFillStyleLst>
        <a:blipFill rotWithShape="1">
          <a:blip xmlns:r="http://schemas.openxmlformats.org/officeDocument/2006/relationships" r:embed="rId1"/>
          <a:stretch/>
        </a:blipFill>
        <a:blipFill rotWithShape="1">
          <a:blip xmlns:r="http://schemas.openxmlformats.org/officeDocument/2006/relationships" r:embed="rId2"/>
          <a:stretch/>
        </a:blipFill>
        <a:blipFill rotWithShape="1">
          <a:blip xmlns:r="http://schemas.openxmlformats.org/officeDocument/2006/relationships" r:embed="rId3"/>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Бытие.thmx</Template>
  <TotalTime>55</TotalTime>
  <Words>791</Words>
  <Application>Microsoft Macintosh PowerPoint</Application>
  <PresentationFormat>Экран (4:3)</PresentationFormat>
  <Paragraphs>33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Бытие</vt:lpstr>
      <vt:lpstr>The language of advertising</vt:lpstr>
      <vt:lpstr>The main intentions of our research</vt:lpstr>
      <vt:lpstr>Слайд 3</vt:lpstr>
      <vt:lpstr>The social importance of the advertisements</vt:lpstr>
      <vt:lpstr>Structural and semantic peculiarities of the advertising texts</vt:lpstr>
      <vt:lpstr>Influencing tools for advertising </vt:lpstr>
      <vt:lpstr>Influencing tools for advertising </vt:lpstr>
      <vt:lpstr>Influencing tools for advertising </vt:lpstr>
      <vt:lpstr>Influencing tools for advertising </vt:lpstr>
      <vt:lpstr>Influencing tools for advertising </vt:lpstr>
      <vt:lpstr>Influencing tools for advertising </vt:lpstr>
      <vt:lpstr>Influencing tools for advertising </vt:lpstr>
      <vt:lpstr>Influencing tools for advertising </vt:lpstr>
      <vt:lpstr>Conclusion</vt:lpstr>
      <vt:lpstr>Слайд 15</vt:lpstr>
      <vt:lpstr>Conclusion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language of advertising</dc:title>
  <dc:creator>MD101UAA</dc:creator>
  <cp:lastModifiedBy>Айгерим Советхановна</cp:lastModifiedBy>
  <cp:revision>22</cp:revision>
  <dcterms:created xsi:type="dcterms:W3CDTF">2017-06-03T18:46:58Z</dcterms:created>
  <dcterms:modified xsi:type="dcterms:W3CDTF">2020-03-19T08:02:39Z</dcterms:modified>
</cp:coreProperties>
</file>